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60" r:id="rId3"/>
    <p:sldId id="271" r:id="rId4"/>
    <p:sldId id="256" r:id="rId5"/>
    <p:sldId id="258" r:id="rId6"/>
    <p:sldId id="259" r:id="rId7"/>
    <p:sldId id="262" r:id="rId8"/>
    <p:sldId id="272" r:id="rId9"/>
    <p:sldId id="273" r:id="rId10"/>
    <p:sldId id="261" r:id="rId11"/>
    <p:sldId id="268" r:id="rId12"/>
    <p:sldId id="269" r:id="rId13"/>
    <p:sldId id="270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erpetua" panose="02020502060401020303" pitchFamily="18" charset="0"/>
      <p:regular r:id="rId19"/>
      <p:bold r:id="rId20"/>
      <p:italic r:id="rId21"/>
      <p:boldItalic r:id="rId22"/>
    </p:embeddedFont>
    <p:embeddedFont>
      <p:font typeface="Prompt Bold Bold" panose="020B0604020202020204" charset="-34"/>
      <p:regular r:id="rId23"/>
    </p:embeddedFont>
    <p:embeddedFont>
      <p:font typeface="Source Han Sans JP ExtraLight Bold" panose="020B0604020202020204" charset="-128"/>
      <p:regular r:id="rId24"/>
    </p:embeddedFont>
    <p:embeddedFont>
      <p:font typeface="Cambria" panose="02040503050406030204" pitchFamily="18" charset="0"/>
      <p:regular r:id="rId25"/>
      <p:bold r:id="rId26"/>
      <p:italic r:id="rId27"/>
      <p:boldItalic r:id="rId28"/>
    </p:embeddedFont>
    <p:embeddedFont>
      <p:font typeface="Kollektif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E4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9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7F36E1-4D5F-44CD-B51A-A8D51E568484}" type="doc">
      <dgm:prSet loTypeId="urn:microsoft.com/office/officeart/2005/8/layout/arrow5" loCatId="process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5D611F76-E35E-4B22-8EE7-BE60A8C53116}" type="pres">
      <dgm:prSet presAssocID="{677F36E1-4D5F-44CD-B51A-A8D51E56848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D8A77277-806B-4D43-9B14-7F215121C857}" type="presOf" srcId="{677F36E1-4D5F-44CD-B51A-A8D51E568484}" destId="{5D611F76-E35E-4B22-8EE7-BE60A8C53116}" srcOrd="0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hyperlink" Target="https://www.grammarly.com/blog/active-vs-passive-voice" TargetMode="External"/><Relationship Id="rId7" Type="http://schemas.openxmlformats.org/officeDocument/2006/relationships/diagramQuickStyle" Target="../diagrams/quickStyle1.xml"/><Relationship Id="rId2" Type="http://schemas.openxmlformats.org/officeDocument/2006/relationships/hyperlink" Target="https://learnenglish.britishcouncil.org/english-grammar-reference/active-and-passive-voice" TargetMode="External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s://scoop.eduncle.com/active-and-passive-voice-rules" TargetMode="External"/><Relationship Id="rId9" Type="http://schemas.microsoft.com/office/2007/relationships/diagramDrawing" Target="../diagrams/drawin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924300"/>
            <a:ext cx="16230600" cy="253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  <a:spcBef>
                <a:spcPct val="0"/>
              </a:spcBef>
            </a:pPr>
            <a:r>
              <a:rPr lang="en-US" sz="9000" u="none" spc="675" dirty="0">
                <a:solidFill>
                  <a:srgbClr val="000000"/>
                </a:solidFill>
                <a:latin typeface="Prompt Bold Bold"/>
              </a:rPr>
              <a:t>HOPE </a:t>
            </a:r>
            <a:r>
              <a:rPr lang="en-US" sz="9000" u="none" spc="675" dirty="0" smtClean="0">
                <a:solidFill>
                  <a:srgbClr val="000000"/>
                </a:solidFill>
                <a:latin typeface="Prompt Bold Bold"/>
              </a:rPr>
              <a:t>YOU ALL ARE DOING </a:t>
            </a:r>
            <a:r>
              <a:rPr lang="en-US" sz="9000" u="none" spc="675" dirty="0">
                <a:solidFill>
                  <a:srgbClr val="000000"/>
                </a:solidFill>
                <a:latin typeface="Prompt Bold Bold"/>
              </a:rPr>
              <a:t>GREAT.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151901"/>
            <a:ext cx="9296400" cy="654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17"/>
              </a:lnSpc>
            </a:pPr>
            <a:r>
              <a:rPr lang="en-US" sz="6397" spc="351" dirty="0" smtClean="0">
                <a:solidFill>
                  <a:srgbClr val="000000"/>
                </a:solidFill>
                <a:latin typeface="Gulfs Display Bold"/>
              </a:rPr>
              <a:t>HELLO EVERYONE!</a:t>
            </a:r>
            <a:endParaRPr lang="en-US" sz="6397" spc="351" dirty="0">
              <a:solidFill>
                <a:srgbClr val="000000"/>
              </a:solidFill>
              <a:latin typeface="Gulfs Display Bold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10896600" y="8039100"/>
            <a:ext cx="5791200" cy="18288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9E4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0" y="0"/>
            <a:ext cx="18288000" cy="2874217"/>
            <a:chOff x="0" y="0"/>
            <a:chExt cx="6186311" cy="97226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972266"/>
            </a:xfrm>
            <a:custGeom>
              <a:avLst/>
              <a:gdLst/>
              <a:ahLst/>
              <a:cxnLst/>
              <a:rect l="l" t="t" r="r" b="b"/>
              <a:pathLst>
                <a:path w="6186311" h="972266">
                  <a:moveTo>
                    <a:pt x="0" y="0"/>
                  </a:moveTo>
                  <a:lnTo>
                    <a:pt x="6186311" y="0"/>
                  </a:lnTo>
                  <a:lnTo>
                    <a:pt x="6186311" y="972266"/>
                  </a:lnTo>
                  <a:lnTo>
                    <a:pt x="0" y="972266"/>
                  </a:lnTo>
                  <a:close/>
                </a:path>
              </a:pathLst>
            </a:custGeom>
            <a:solidFill>
              <a:srgbClr val="FFCC4D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037059"/>
            <a:ext cx="16230600" cy="888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00"/>
              </a:lnSpc>
            </a:pPr>
            <a:r>
              <a:rPr lang="en-US" sz="6600" spc="450" dirty="0" smtClean="0">
                <a:solidFill>
                  <a:srgbClr val="000000"/>
                </a:solidFill>
                <a:latin typeface="Prompt Bold Bold"/>
              </a:rPr>
              <a:t>TO BE NOTED !</a:t>
            </a:r>
            <a:endParaRPr lang="en-US" sz="6600" spc="450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5560" y="3543300"/>
            <a:ext cx="11089640" cy="31870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800" b="1" i="1" u="sng" spc="264" dirty="0" smtClean="0">
                <a:solidFill>
                  <a:srgbClr val="000000"/>
                </a:solidFill>
                <a:latin typeface="Gulfs Display Bold"/>
              </a:rPr>
              <a:t>The passive voice for Perfect Continuous Tenses does not exist </a:t>
            </a:r>
            <a:r>
              <a:rPr lang="en-US" sz="4800" spc="264" dirty="0" smtClean="0">
                <a:solidFill>
                  <a:srgbClr val="000000"/>
                </a:solidFill>
                <a:latin typeface="Gulfs Display Bold"/>
              </a:rPr>
              <a:t>.</a:t>
            </a:r>
            <a:endParaRPr lang="en-US" sz="4800" spc="264" dirty="0">
              <a:solidFill>
                <a:srgbClr val="000000"/>
              </a:solidFill>
              <a:latin typeface="Gulfs Display Bol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0" y="3390900"/>
            <a:ext cx="4486275" cy="571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88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0" y="2902156"/>
            <a:ext cx="6099175" cy="7412783"/>
            <a:chOff x="0" y="0"/>
            <a:chExt cx="1955443" cy="23765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55443" cy="2376596"/>
            </a:xfrm>
            <a:custGeom>
              <a:avLst/>
              <a:gdLst/>
              <a:ahLst/>
              <a:cxnLst/>
              <a:rect l="l" t="t" r="r" b="b"/>
              <a:pathLst>
                <a:path w="1955443" h="2376596">
                  <a:moveTo>
                    <a:pt x="0" y="0"/>
                  </a:moveTo>
                  <a:lnTo>
                    <a:pt x="1955443" y="0"/>
                  </a:lnTo>
                  <a:lnTo>
                    <a:pt x="1955443" y="2376596"/>
                  </a:lnTo>
                  <a:lnTo>
                    <a:pt x="0" y="2376596"/>
                  </a:lnTo>
                  <a:close/>
                </a:path>
              </a:pathLst>
            </a:custGeom>
            <a:solidFill>
              <a:srgbClr val="B9E4D3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8416156" y="5095875"/>
            <a:ext cx="1455688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Source Han Sans JP ExtraLight Bold"/>
              </a:rPr>
              <a:t>Recap 2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2179300" y="2869010"/>
            <a:ext cx="6099175" cy="7412783"/>
            <a:chOff x="0" y="0"/>
            <a:chExt cx="1955443" cy="237659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55443" cy="2376596"/>
            </a:xfrm>
            <a:custGeom>
              <a:avLst/>
              <a:gdLst/>
              <a:ahLst/>
              <a:cxnLst/>
              <a:rect l="l" t="t" r="r" b="b"/>
              <a:pathLst>
                <a:path w="1955443" h="2376596">
                  <a:moveTo>
                    <a:pt x="0" y="0"/>
                  </a:moveTo>
                  <a:lnTo>
                    <a:pt x="1955443" y="0"/>
                  </a:lnTo>
                  <a:lnTo>
                    <a:pt x="1955443" y="2376596"/>
                  </a:lnTo>
                  <a:lnTo>
                    <a:pt x="0" y="2376596"/>
                  </a:lnTo>
                  <a:close/>
                </a:path>
              </a:pathLst>
            </a:custGeom>
            <a:solidFill>
              <a:srgbClr val="8790DD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6070600" y="2902157"/>
            <a:ext cx="6099175" cy="7412783"/>
            <a:chOff x="0" y="0"/>
            <a:chExt cx="1955443" cy="237659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55443" cy="2376596"/>
            </a:xfrm>
            <a:custGeom>
              <a:avLst/>
              <a:gdLst/>
              <a:ahLst/>
              <a:cxnLst/>
              <a:rect l="l" t="t" r="r" b="b"/>
              <a:pathLst>
                <a:path w="1955443" h="2376596">
                  <a:moveTo>
                    <a:pt x="0" y="0"/>
                  </a:moveTo>
                  <a:lnTo>
                    <a:pt x="1955443" y="0"/>
                  </a:lnTo>
                  <a:lnTo>
                    <a:pt x="1955443" y="2376596"/>
                  </a:lnTo>
                  <a:lnTo>
                    <a:pt x="0" y="2376596"/>
                  </a:lnTo>
                  <a:close/>
                </a:path>
              </a:pathLst>
            </a:custGeom>
            <a:solidFill>
              <a:srgbClr val="FABEE2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422528" y="3275820"/>
            <a:ext cx="4482022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US" sz="4400" b="1" u="sng" dirty="0"/>
              <a:t>Forming </a:t>
            </a:r>
            <a:r>
              <a:rPr lang="en-US" sz="4400" b="1" u="sng" dirty="0" smtClean="0"/>
              <a:t>Passive </a:t>
            </a:r>
            <a:r>
              <a:rPr lang="en-US" sz="4400" b="1" u="sng" dirty="0"/>
              <a:t>With Modals.</a:t>
            </a:r>
            <a:r>
              <a:rPr lang="en-US" sz="4400" b="1" u="sng" spc="65" dirty="0" smtClean="0">
                <a:solidFill>
                  <a:srgbClr val="000000"/>
                </a:solidFill>
                <a:latin typeface="Kollektif"/>
              </a:rPr>
              <a:t>.</a:t>
            </a:r>
            <a:endParaRPr lang="en-US" sz="4400" b="1" u="sng" spc="65" dirty="0">
              <a:solidFill>
                <a:srgbClr val="000000"/>
              </a:solidFill>
              <a:latin typeface="Kollektif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435935" y="4734445"/>
            <a:ext cx="4896173" cy="31803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ctr">
              <a:lnSpc>
                <a:spcPts val="31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600" spc="65" dirty="0">
                <a:solidFill>
                  <a:srgbClr val="000000"/>
                </a:solidFill>
                <a:latin typeface="Kollektif"/>
              </a:rPr>
              <a:t>Subject + Do/does+ not + V1 + Object	</a:t>
            </a:r>
            <a:r>
              <a:rPr lang="en-US" sz="2600" spc="65" dirty="0" smtClean="0">
                <a:solidFill>
                  <a:srgbClr val="000000"/>
                </a:solidFill>
                <a:latin typeface="Kollektif"/>
              </a:rPr>
              <a:t> </a:t>
            </a:r>
            <a:r>
              <a:rPr lang="en-US" sz="2600" spc="65" dirty="0">
                <a:solidFill>
                  <a:srgbClr val="000000"/>
                </a:solidFill>
                <a:latin typeface="Kollektif"/>
              </a:rPr>
              <a:t>+ is/am/are+ not + V3+ by </a:t>
            </a:r>
            <a:r>
              <a:rPr lang="en-US" sz="2600" spc="65" dirty="0" smtClean="0">
                <a:solidFill>
                  <a:srgbClr val="000000"/>
                </a:solidFill>
                <a:latin typeface="Kollektif"/>
              </a:rPr>
              <a:t>Subject</a:t>
            </a:r>
          </a:p>
          <a:p>
            <a:pPr marL="457200" lvl="0" indent="-457200" algn="ctr">
              <a:lnSpc>
                <a:spcPts val="31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600" spc="65" dirty="0">
              <a:solidFill>
                <a:srgbClr val="000000"/>
              </a:solidFill>
              <a:latin typeface="Kollektif"/>
            </a:endParaRPr>
          </a:p>
          <a:p>
            <a:pPr marL="457200" lvl="0" indent="-457200" algn="ctr">
              <a:lnSpc>
                <a:spcPts val="31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600" spc="65" dirty="0">
              <a:solidFill>
                <a:srgbClr val="000000"/>
              </a:solidFill>
              <a:latin typeface="Kollektif"/>
            </a:endParaRPr>
          </a:p>
          <a:p>
            <a:pPr marL="457200" lvl="0" indent="-457200" algn="ctr">
              <a:lnSpc>
                <a:spcPts val="312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600" spc="65" dirty="0">
                <a:solidFill>
                  <a:srgbClr val="000000"/>
                </a:solidFill>
                <a:latin typeface="Kollektif"/>
              </a:rPr>
              <a:t>Does+ Subject+ V1+Object+?	Is/am/are + Object+ V3+ by subject +?.</a:t>
            </a:r>
            <a:endParaRPr lang="en-US" sz="2600" u="none" spc="65" dirty="0">
              <a:solidFill>
                <a:srgbClr val="000000"/>
              </a:solidFill>
              <a:latin typeface="Kollektif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66050" y="5918176"/>
            <a:ext cx="3738500" cy="39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120"/>
              </a:lnSpc>
              <a:spcBef>
                <a:spcPct val="0"/>
              </a:spcBef>
            </a:pPr>
            <a:endParaRPr lang="en-US" sz="2600" u="none" spc="65" dirty="0">
              <a:solidFill>
                <a:srgbClr val="000000"/>
              </a:solidFill>
              <a:latin typeface="Kollekti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028700" y="1031851"/>
            <a:ext cx="1623060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00"/>
              </a:lnSpc>
            </a:pPr>
            <a:r>
              <a:rPr lang="en-US" sz="6000" spc="450" dirty="0" smtClean="0">
                <a:solidFill>
                  <a:srgbClr val="000000"/>
                </a:solidFill>
                <a:latin typeface="Prompt Bold Bold"/>
              </a:rPr>
              <a:t>SOME MORE RULES</a:t>
            </a:r>
            <a:endParaRPr lang="en-US" sz="6000" spc="450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22" name="TextBox 10"/>
          <p:cNvSpPr txBox="1"/>
          <p:nvPr/>
        </p:nvSpPr>
        <p:spPr>
          <a:xfrm>
            <a:off x="163639" y="5003701"/>
            <a:ext cx="5323936" cy="3016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b="1" dirty="0"/>
              <a:t>Object + may, must, can, could, ought to, should + be + </a:t>
            </a:r>
            <a:r>
              <a:rPr lang="en-US" sz="2800" b="1" dirty="0" smtClean="0"/>
              <a:t>verb</a:t>
            </a:r>
          </a:p>
          <a:p>
            <a:pPr marL="457200" lvl="0" indent="-4572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600" spc="65" dirty="0" smtClean="0">
                <a:solidFill>
                  <a:srgbClr val="000000"/>
                </a:solidFill>
                <a:latin typeface="Kollektif"/>
              </a:rPr>
              <a:t>E.g.: </a:t>
            </a:r>
            <a:r>
              <a:rPr lang="en-US" sz="2800" dirty="0"/>
              <a:t> </a:t>
            </a:r>
            <a:endParaRPr lang="en-US" sz="2800" dirty="0" smtClean="0"/>
          </a:p>
          <a:p>
            <a:pPr marL="457200" lvl="0" indent="-4572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/>
              <a:t>You </a:t>
            </a:r>
            <a:r>
              <a:rPr lang="en-US" sz="2800" dirty="0"/>
              <a:t>must obey the traffic </a:t>
            </a:r>
            <a:r>
              <a:rPr lang="en-US" sz="2800" b="1" dirty="0"/>
              <a:t>rules</a:t>
            </a:r>
            <a:r>
              <a:rPr lang="en-US" sz="2800" dirty="0" smtClean="0"/>
              <a:t>.(a/v)</a:t>
            </a:r>
          </a:p>
          <a:p>
            <a:pPr marL="457200" lvl="0" indent="-4572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 </a:t>
            </a:r>
            <a:r>
              <a:rPr lang="en-US" sz="2800" dirty="0" smtClean="0"/>
              <a:t>The </a:t>
            </a:r>
            <a:r>
              <a:rPr lang="en-US" sz="2800" dirty="0"/>
              <a:t>traffic </a:t>
            </a:r>
            <a:r>
              <a:rPr lang="en-US" sz="2800" b="1" dirty="0"/>
              <a:t>rules</a:t>
            </a:r>
            <a:r>
              <a:rPr lang="en-US" sz="2800" dirty="0"/>
              <a:t> must be obeyed</a:t>
            </a:r>
            <a:r>
              <a:rPr lang="en-US" sz="2800" dirty="0" smtClean="0"/>
              <a:t>.(p/v)</a:t>
            </a:r>
            <a:endParaRPr lang="en-US" sz="2600" u="none" spc="65" dirty="0">
              <a:solidFill>
                <a:srgbClr val="000000"/>
              </a:solidFill>
              <a:latin typeface="Kollektif"/>
            </a:endParaRPr>
          </a:p>
        </p:txBody>
      </p:sp>
      <p:sp>
        <p:nvSpPr>
          <p:cNvPr id="23" name="TextBox 9"/>
          <p:cNvSpPr txBox="1"/>
          <p:nvPr/>
        </p:nvSpPr>
        <p:spPr>
          <a:xfrm>
            <a:off x="6241859" y="3235130"/>
            <a:ext cx="5927915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US" sz="4400" b="1" u="sng" dirty="0" smtClean="0"/>
              <a:t>Passive of imperative</a:t>
            </a:r>
          </a:p>
          <a:p>
            <a:pPr lvl="0">
              <a:spcBef>
                <a:spcPct val="0"/>
              </a:spcBef>
            </a:pPr>
            <a:r>
              <a:rPr lang="en-US" sz="4400" b="1" u="sng" dirty="0"/>
              <a:t> </a:t>
            </a:r>
            <a:r>
              <a:rPr lang="en-US" sz="4400" b="1" u="sng" dirty="0" smtClean="0"/>
              <a:t>   sentences :</a:t>
            </a:r>
            <a:endParaRPr lang="en-US" sz="4400" b="1" u="sng" spc="65" dirty="0">
              <a:solidFill>
                <a:srgbClr val="000000"/>
              </a:solidFill>
              <a:latin typeface="Kollektif"/>
            </a:endParaRPr>
          </a:p>
        </p:txBody>
      </p:sp>
      <p:sp>
        <p:nvSpPr>
          <p:cNvPr id="24" name="TextBox 10"/>
          <p:cNvSpPr txBox="1"/>
          <p:nvPr/>
        </p:nvSpPr>
        <p:spPr>
          <a:xfrm>
            <a:off x="6369145" y="4922320"/>
            <a:ext cx="5323936" cy="38779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b="1" dirty="0" smtClean="0"/>
              <a:t>Let</a:t>
            </a:r>
            <a:r>
              <a:rPr lang="en-US" sz="2800" b="1" dirty="0"/>
              <a:t> + object + be + past participle</a:t>
            </a:r>
            <a:r>
              <a:rPr lang="en-US" sz="2800" b="1" dirty="0" smtClean="0"/>
              <a:t>.</a:t>
            </a:r>
          </a:p>
          <a:p>
            <a:pPr marL="457200" lvl="0" indent="-4572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600" spc="65" dirty="0" smtClean="0">
                <a:solidFill>
                  <a:srgbClr val="000000"/>
                </a:solidFill>
                <a:latin typeface="Kollektif"/>
              </a:rPr>
              <a:t>E.g.: </a:t>
            </a:r>
            <a:r>
              <a:rPr lang="en-US" sz="2800" dirty="0"/>
              <a:t> </a:t>
            </a:r>
            <a:endParaRPr lang="en-US" sz="2800" dirty="0" smtClean="0"/>
          </a:p>
          <a:p>
            <a:r>
              <a:rPr lang="en-US" sz="2800" dirty="0"/>
              <a:t>Active: Carry it home.</a:t>
            </a:r>
          </a:p>
          <a:p>
            <a:r>
              <a:rPr lang="en-US" sz="2800" b="1" dirty="0"/>
              <a:t>Passive</a:t>
            </a:r>
            <a:r>
              <a:rPr lang="en-US" sz="2800" dirty="0"/>
              <a:t>:</a:t>
            </a:r>
            <a:r>
              <a:rPr lang="en-US" sz="2800" dirty="0">
                <a:solidFill>
                  <a:srgbClr val="FF0000"/>
                </a:solidFill>
              </a:rPr>
              <a:t> Let</a:t>
            </a:r>
            <a:r>
              <a:rPr lang="en-US" sz="2800" dirty="0"/>
              <a:t> it be carried home.</a:t>
            </a:r>
          </a:p>
          <a:p>
            <a:r>
              <a:rPr lang="en-US" sz="2800" dirty="0"/>
              <a:t>Active: Do it at once.</a:t>
            </a:r>
          </a:p>
          <a:p>
            <a:r>
              <a:rPr lang="en-US" sz="2800" b="1" dirty="0"/>
              <a:t>Passive</a:t>
            </a:r>
            <a:r>
              <a:rPr lang="en-US" sz="2800" dirty="0"/>
              <a:t>: </a:t>
            </a:r>
            <a:r>
              <a:rPr lang="en-US" sz="2800" dirty="0">
                <a:solidFill>
                  <a:srgbClr val="FF0000"/>
                </a:solidFill>
              </a:rPr>
              <a:t>Let</a:t>
            </a:r>
            <a:r>
              <a:rPr lang="en-US" sz="2800" dirty="0"/>
              <a:t> it be done at once.</a:t>
            </a:r>
          </a:p>
          <a:p>
            <a:r>
              <a:rPr lang="en-US" sz="2800" dirty="0"/>
              <a:t>Active: Open the door.</a:t>
            </a:r>
          </a:p>
          <a:p>
            <a:r>
              <a:rPr lang="en-US" sz="2800" b="1" dirty="0"/>
              <a:t>Passive</a:t>
            </a:r>
            <a:r>
              <a:rPr lang="en-US" sz="2800" dirty="0"/>
              <a:t>: </a:t>
            </a:r>
            <a:r>
              <a:rPr lang="en-US" sz="2800" dirty="0">
                <a:solidFill>
                  <a:srgbClr val="FF0000"/>
                </a:solidFill>
              </a:rPr>
              <a:t>Let</a:t>
            </a:r>
            <a:r>
              <a:rPr lang="en-US" sz="2800" dirty="0"/>
              <a:t> the door be opened.</a:t>
            </a:r>
          </a:p>
        </p:txBody>
      </p:sp>
      <p:sp>
        <p:nvSpPr>
          <p:cNvPr id="25" name="TextBox 9"/>
          <p:cNvSpPr txBox="1"/>
          <p:nvPr/>
        </p:nvSpPr>
        <p:spPr>
          <a:xfrm>
            <a:off x="12752800" y="3124619"/>
            <a:ext cx="5927915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spcBef>
                <a:spcPct val="0"/>
              </a:spcBef>
            </a:pPr>
            <a:r>
              <a:rPr lang="en-US" sz="4400" b="1" u="sng" dirty="0" smtClean="0"/>
              <a:t>Negative/Interrogative sentences :</a:t>
            </a:r>
            <a:endParaRPr lang="en-US" sz="4400" b="1" u="sng" spc="65" dirty="0">
              <a:solidFill>
                <a:srgbClr val="000000"/>
              </a:solidFill>
              <a:latin typeface="Kollektif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88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602078"/>
            <a:chOff x="0" y="0"/>
            <a:chExt cx="6186311" cy="12184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1218481"/>
            </a:xfrm>
            <a:custGeom>
              <a:avLst/>
              <a:gdLst/>
              <a:ahLst/>
              <a:cxnLst/>
              <a:rect l="l" t="t" r="r" b="b"/>
              <a:pathLst>
                <a:path w="6186311" h="1218481">
                  <a:moveTo>
                    <a:pt x="0" y="0"/>
                  </a:moveTo>
                  <a:lnTo>
                    <a:pt x="6186311" y="0"/>
                  </a:lnTo>
                  <a:lnTo>
                    <a:pt x="6186311" y="1218481"/>
                  </a:lnTo>
                  <a:lnTo>
                    <a:pt x="0" y="1218481"/>
                  </a:lnTo>
                  <a:close/>
                </a:path>
              </a:pathLst>
            </a:custGeom>
            <a:solidFill>
              <a:srgbClr val="FABEE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303763"/>
            <a:ext cx="16230600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899"/>
              </a:lnSpc>
            </a:pPr>
            <a:r>
              <a:rPr lang="en-US" sz="8999" spc="674">
                <a:solidFill>
                  <a:srgbClr val="000000"/>
                </a:solidFill>
                <a:latin typeface="Prompt Bold Bold"/>
              </a:rPr>
              <a:t>THANK YOU!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38800" y="4905841"/>
            <a:ext cx="6724873" cy="189795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720"/>
              </a:lnSpc>
              <a:spcBef>
                <a:spcPct val="0"/>
              </a:spcBef>
            </a:pPr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llektif"/>
              </a:rPr>
              <a:t>IF YOU HAVE ANY QUESTIONS REGARDING THE TOPIC, </a:t>
            </a:r>
          </a:p>
          <a:p>
            <a:pPr marL="0" lvl="0" indent="0" algn="ctr">
              <a:lnSpc>
                <a:spcPts val="3720"/>
              </a:lnSpc>
              <a:spcBef>
                <a:spcPct val="0"/>
              </a:spcBef>
            </a:pPr>
            <a:r>
              <a:rPr lang="en-US" sz="4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llektif"/>
              </a:rPr>
              <a:t>YOU MAY ASK .</a:t>
            </a:r>
            <a:endParaRPr lang="en-US" sz="4400" u="non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Kollektif"/>
            </a:endParaRPr>
          </a:p>
        </p:txBody>
      </p:sp>
      <p:grpSp>
        <p:nvGrpSpPr>
          <p:cNvPr id="13" name="Group 13"/>
          <p:cNvGrpSpPr/>
          <p:nvPr/>
        </p:nvGrpSpPr>
        <p:grpSpPr>
          <a:xfrm rot="-1221921">
            <a:off x="1179812" y="4764554"/>
            <a:ext cx="3338272" cy="1468054"/>
            <a:chOff x="0" y="0"/>
            <a:chExt cx="1163698" cy="5117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63698" cy="511753"/>
            </a:xfrm>
            <a:custGeom>
              <a:avLst/>
              <a:gdLst/>
              <a:ahLst/>
              <a:cxnLst/>
              <a:rect l="l" t="t" r="r" b="b"/>
              <a:pathLst>
                <a:path w="1163698" h="511753">
                  <a:moveTo>
                    <a:pt x="0" y="0"/>
                  </a:moveTo>
                  <a:lnTo>
                    <a:pt x="1163698" y="0"/>
                  </a:lnTo>
                  <a:lnTo>
                    <a:pt x="1163698" y="511753"/>
                  </a:lnTo>
                  <a:lnTo>
                    <a:pt x="0" y="511753"/>
                  </a:lnTo>
                  <a:close/>
                </a:path>
              </a:pathLst>
            </a:custGeom>
            <a:solidFill>
              <a:srgbClr val="8790DD"/>
            </a:solidFill>
          </p:spPr>
        </p:sp>
      </p:grpSp>
      <p:grpSp>
        <p:nvGrpSpPr>
          <p:cNvPr id="15" name="Group 15"/>
          <p:cNvGrpSpPr/>
          <p:nvPr/>
        </p:nvGrpSpPr>
        <p:grpSpPr>
          <a:xfrm rot="-1221921">
            <a:off x="1402149" y="4965792"/>
            <a:ext cx="2893598" cy="1065578"/>
            <a:chOff x="0" y="0"/>
            <a:chExt cx="1008688" cy="37145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08688" cy="371453"/>
            </a:xfrm>
            <a:custGeom>
              <a:avLst/>
              <a:gdLst/>
              <a:ahLst/>
              <a:cxnLst/>
              <a:rect l="l" t="t" r="r" b="b"/>
              <a:pathLst>
                <a:path w="1008688" h="371453">
                  <a:moveTo>
                    <a:pt x="0" y="0"/>
                  </a:moveTo>
                  <a:lnTo>
                    <a:pt x="1008688" y="0"/>
                  </a:lnTo>
                  <a:lnTo>
                    <a:pt x="1008688" y="371453"/>
                  </a:lnTo>
                  <a:lnTo>
                    <a:pt x="0" y="371453"/>
                  </a:lnTo>
                  <a:close/>
                </a:path>
              </a:pathLst>
            </a:custGeom>
            <a:solidFill>
              <a:srgbClr val="FABEE2"/>
            </a:solidFill>
          </p:spPr>
        </p:sp>
      </p:grpSp>
      <p:sp>
        <p:nvSpPr>
          <p:cNvPr id="17" name="TextBox 17"/>
          <p:cNvSpPr txBox="1"/>
          <p:nvPr/>
        </p:nvSpPr>
        <p:spPr>
          <a:xfrm rot="-1221921">
            <a:off x="1576765" y="5011266"/>
            <a:ext cx="2559916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0"/>
              </a:lnSpc>
            </a:pPr>
            <a:r>
              <a:rPr lang="en-US" sz="3800" spc="209" dirty="0" smtClean="0">
                <a:solidFill>
                  <a:srgbClr val="FDFDDE"/>
                </a:solidFill>
                <a:latin typeface="Gulfs Display Bold"/>
              </a:rPr>
              <a:t>Hope you got it well.</a:t>
            </a:r>
            <a:endParaRPr lang="en-US" sz="3800" spc="209" dirty="0">
              <a:solidFill>
                <a:srgbClr val="FDFDDE"/>
              </a:solidFill>
              <a:latin typeface="Gulfs Display Bold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0200" y="6247189"/>
            <a:ext cx="4762500" cy="3286125"/>
          </a:xfrm>
          <a:prstGeom prst="rect">
            <a:avLst/>
          </a:prstGeom>
        </p:spPr>
      </p:pic>
      <p:sp>
        <p:nvSpPr>
          <p:cNvPr id="20" name="Action Button: Help 19">
            <a:hlinkClick r:id="" action="ppaction://noaction" highlightClick="1"/>
          </p:cNvPr>
          <p:cNvSpPr/>
          <p:nvPr/>
        </p:nvSpPr>
        <p:spPr>
          <a:xfrm>
            <a:off x="716280" y="7395083"/>
            <a:ext cx="3952916" cy="2832493"/>
          </a:xfrm>
          <a:prstGeom prst="actionButtonHelp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9E4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874217"/>
            <a:chOff x="0" y="0"/>
            <a:chExt cx="6186311" cy="9722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972266"/>
            </a:xfrm>
            <a:custGeom>
              <a:avLst/>
              <a:gdLst/>
              <a:ahLst/>
              <a:cxnLst/>
              <a:rect l="l" t="t" r="r" b="b"/>
              <a:pathLst>
                <a:path w="6186311" h="972266">
                  <a:moveTo>
                    <a:pt x="0" y="0"/>
                  </a:moveTo>
                  <a:lnTo>
                    <a:pt x="6186311" y="0"/>
                  </a:lnTo>
                  <a:lnTo>
                    <a:pt x="6186311" y="972266"/>
                  </a:lnTo>
                  <a:lnTo>
                    <a:pt x="0" y="972266"/>
                  </a:lnTo>
                  <a:close/>
                </a:path>
              </a:pathLst>
            </a:custGeom>
            <a:solidFill>
              <a:srgbClr val="F8884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37034"/>
            <a:ext cx="16230600" cy="1309099"/>
            <a:chOff x="0" y="57150"/>
            <a:chExt cx="21640800" cy="1745465"/>
          </a:xfrm>
        </p:grpSpPr>
        <p:sp>
          <p:nvSpPr>
            <p:cNvPr id="5" name="TextBox 5"/>
            <p:cNvSpPr txBox="1"/>
            <p:nvPr/>
          </p:nvSpPr>
          <p:spPr>
            <a:xfrm>
              <a:off x="0" y="57150"/>
              <a:ext cx="21640800" cy="1162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600"/>
                </a:lnSpc>
              </a:pPr>
              <a:r>
                <a:rPr lang="en-US" sz="6000" spc="450" dirty="0" smtClean="0">
                  <a:solidFill>
                    <a:srgbClr val="000000"/>
                  </a:solidFill>
                  <a:latin typeface="Prompt Bold Bold"/>
                </a:rPr>
                <a:t>RESOURCES</a:t>
              </a:r>
              <a:endParaRPr lang="en-US" sz="6000" spc="450" dirty="0">
                <a:solidFill>
                  <a:srgbClr val="000000"/>
                </a:solidFill>
                <a:latin typeface="Prompt Bold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336675"/>
              <a:ext cx="21640800" cy="4659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79"/>
                </a:lnSpc>
                <a:spcBef>
                  <a:spcPct val="0"/>
                </a:spcBef>
              </a:pPr>
              <a:r>
                <a:rPr lang="en-US" sz="2400" u="none" spc="60" dirty="0">
                  <a:solidFill>
                    <a:srgbClr val="000000"/>
                  </a:solidFill>
                  <a:latin typeface="Kollektif"/>
                </a:rPr>
                <a:t>Use these </a:t>
              </a:r>
              <a:r>
                <a:rPr lang="en-US" sz="2400" u="none" spc="60" dirty="0" smtClean="0">
                  <a:solidFill>
                    <a:srgbClr val="000000"/>
                  </a:solidFill>
                  <a:latin typeface="Kollektif"/>
                </a:rPr>
                <a:t>free resources to learn much more about the topic .</a:t>
              </a:r>
              <a:endParaRPr lang="en-US" sz="2400" u="none" spc="60" dirty="0">
                <a:solidFill>
                  <a:srgbClr val="000000"/>
                </a:solidFill>
                <a:latin typeface="Kollektif"/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3581400" y="3711251"/>
            <a:ext cx="10134600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learnenglish.britishcouncil.org/english-grammar-reference/active-and-passive-voice</a:t>
            </a:r>
            <a:endParaRPr lang="en-US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hlinkClick r:id="rId3"/>
              </a:rPr>
              <a:t>https://</a:t>
            </a:r>
            <a:r>
              <a:rPr lang="en-US" sz="3200" dirty="0" smtClean="0">
                <a:hlinkClick r:id="rId3"/>
              </a:rPr>
              <a:t>www.grammarly.com/blog/active-vs-passive-voice</a:t>
            </a:r>
            <a:endParaRPr lang="en-US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hlinkClick r:id="rId4"/>
              </a:rPr>
              <a:t>https://</a:t>
            </a:r>
            <a:r>
              <a:rPr lang="en-US" sz="3200" dirty="0" smtClean="0">
                <a:hlinkClick r:id="rId4"/>
              </a:rPr>
              <a:t>scoop.eduncle.com/active-and-passive-voice-rules</a:t>
            </a:r>
            <a:endParaRPr lang="en-US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graphicFrame>
        <p:nvGraphicFramePr>
          <p:cNvPr id="36" name="Diagram 35"/>
          <p:cNvGraphicFramePr/>
          <p:nvPr>
            <p:extLst>
              <p:ext uri="{D42A27DB-BD31-4B8C-83A1-F6EECF244321}">
                <p14:modId xmlns:p14="http://schemas.microsoft.com/office/powerpoint/2010/main" val="214800284"/>
              </p:ext>
            </p:extLst>
          </p:nvPr>
        </p:nvGraphicFramePr>
        <p:xfrm>
          <a:off x="3048000" y="1079500"/>
          <a:ext cx="12192000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762000" y="864836"/>
            <a:ext cx="16159619" cy="1321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  <a:spcBef>
                <a:spcPct val="0"/>
              </a:spcBef>
            </a:pPr>
            <a:r>
              <a:rPr lang="en-US" sz="9600" u="none" spc="675" dirty="0" smtClean="0">
                <a:solidFill>
                  <a:srgbClr val="000000"/>
                </a:solidFill>
                <a:latin typeface="Prompt Bold Bold"/>
              </a:rPr>
              <a:t>ENG-110M</a:t>
            </a:r>
            <a:endParaRPr lang="en-US" sz="9600" u="none" spc="675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264590" y="1894350"/>
            <a:ext cx="9829800" cy="12695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900"/>
              </a:lnSpc>
              <a:spcBef>
                <a:spcPct val="0"/>
              </a:spcBef>
            </a:pPr>
            <a:r>
              <a:rPr lang="en-US" sz="9000" i="1" u="sng" spc="675" dirty="0" smtClean="0">
                <a:solidFill>
                  <a:srgbClr val="000000"/>
                </a:solidFill>
                <a:latin typeface="Perpetua" panose="02020502060401020303" pitchFamily="18" charset="0"/>
              </a:rPr>
              <a:t>Presentation Group 5</a:t>
            </a:r>
            <a:endParaRPr lang="en-US" sz="9000" i="1" u="sng" spc="675" dirty="0">
              <a:solidFill>
                <a:srgbClr val="000000"/>
              </a:solidFill>
              <a:latin typeface="Perpetua" panose="02020502060401020303" pitchFamily="18" charset="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304800" y="3901440"/>
            <a:ext cx="16159619" cy="5616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900"/>
              </a:lnSpc>
              <a:spcBef>
                <a:spcPct val="0"/>
              </a:spcBef>
            </a:pPr>
            <a:r>
              <a:rPr lang="en-US" sz="9000" u="sng" spc="675" dirty="0" smtClean="0">
                <a:solidFill>
                  <a:srgbClr val="000000"/>
                </a:solidFill>
                <a:latin typeface="Prompt Bold Bold"/>
              </a:rPr>
              <a:t>Group Members:</a:t>
            </a:r>
          </a:p>
          <a:p>
            <a:pPr marL="1143000" lvl="0" indent="-11430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b="1" spc="67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rPr>
              <a:t>Abeera Naeem</a:t>
            </a:r>
          </a:p>
          <a:p>
            <a:pPr marL="1143000" lvl="0" indent="-11430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b="1" spc="67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rPr>
              <a:t>Ameer Hamza </a:t>
            </a:r>
          </a:p>
          <a:p>
            <a:pPr marL="1143000" lvl="0" indent="-11430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b="1" spc="67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rPr>
              <a:t>Mohsin Imran</a:t>
            </a:r>
          </a:p>
          <a:p>
            <a:pPr marL="1143000" lvl="0" indent="-11430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b="1" spc="67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rPr>
              <a:t>Abdullah Asad</a:t>
            </a:r>
          </a:p>
          <a:p>
            <a:pPr marL="1143000" lvl="0" indent="-11430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b="1" spc="67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rPr>
              <a:t>Sufyan Ahmad</a:t>
            </a:r>
          </a:p>
          <a:p>
            <a:pPr marL="1143000" lvl="0" indent="-1143000" algn="ctr">
              <a:lnSpc>
                <a:spcPts val="99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9000" spc="675" dirty="0">
              <a:solidFill>
                <a:srgbClr val="000000"/>
              </a:solidFill>
              <a:latin typeface="Prompt Bold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3429000"/>
            <a:chOff x="0" y="0"/>
            <a:chExt cx="2942790" cy="5517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42790" cy="551773"/>
            </a:xfrm>
            <a:custGeom>
              <a:avLst/>
              <a:gdLst/>
              <a:ahLst/>
              <a:cxnLst/>
              <a:rect l="l" t="t" r="r" b="b"/>
              <a:pathLst>
                <a:path w="2942790" h="551773">
                  <a:moveTo>
                    <a:pt x="0" y="0"/>
                  </a:moveTo>
                  <a:lnTo>
                    <a:pt x="2942790" y="0"/>
                  </a:lnTo>
                  <a:lnTo>
                    <a:pt x="2942790" y="551773"/>
                  </a:lnTo>
                  <a:lnTo>
                    <a:pt x="0" y="551773"/>
                  </a:lnTo>
                  <a:close/>
                </a:path>
              </a:pathLst>
            </a:custGeom>
            <a:solidFill>
              <a:srgbClr val="EEAAD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6858000"/>
            <a:ext cx="18288000" cy="3429000"/>
            <a:chOff x="0" y="0"/>
            <a:chExt cx="2942790" cy="5517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942790" cy="551773"/>
            </a:xfrm>
            <a:custGeom>
              <a:avLst/>
              <a:gdLst/>
              <a:ahLst/>
              <a:cxnLst/>
              <a:rect l="l" t="t" r="r" b="b"/>
              <a:pathLst>
                <a:path w="2942790" h="551773">
                  <a:moveTo>
                    <a:pt x="0" y="0"/>
                  </a:moveTo>
                  <a:lnTo>
                    <a:pt x="2942790" y="0"/>
                  </a:lnTo>
                  <a:lnTo>
                    <a:pt x="2942790" y="551773"/>
                  </a:lnTo>
                  <a:lnTo>
                    <a:pt x="0" y="551773"/>
                  </a:lnTo>
                  <a:close/>
                </a:path>
              </a:pathLst>
            </a:custGeom>
            <a:solidFill>
              <a:srgbClr val="B9E4D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99681" y="1104900"/>
            <a:ext cx="16159619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  <a:spcBef>
                <a:spcPct val="0"/>
              </a:spcBef>
            </a:pPr>
            <a:r>
              <a:rPr lang="en-US" sz="9000" u="none" spc="675">
                <a:solidFill>
                  <a:srgbClr val="000000"/>
                </a:solidFill>
                <a:latin typeface="Prompt Bold Bold"/>
              </a:rPr>
              <a:t>TOPIC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99681" y="4533900"/>
            <a:ext cx="16159619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  <a:spcBef>
                <a:spcPct val="0"/>
              </a:spcBef>
            </a:pPr>
            <a:r>
              <a:rPr lang="en-US" sz="9000" spc="675">
                <a:solidFill>
                  <a:srgbClr val="000000"/>
                </a:solidFill>
                <a:latin typeface="Prompt Bold Bold"/>
              </a:rPr>
              <a:t>FOR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3038626" y="2349316"/>
            <a:ext cx="3991656" cy="2569909"/>
            <a:chOff x="0" y="0"/>
            <a:chExt cx="5322207" cy="3426546"/>
          </a:xfrm>
        </p:grpSpPr>
        <p:grpSp>
          <p:nvGrpSpPr>
            <p:cNvPr id="9" name="Group 9"/>
            <p:cNvGrpSpPr/>
            <p:nvPr/>
          </p:nvGrpSpPr>
          <p:grpSpPr>
            <a:xfrm rot="-953333">
              <a:off x="202105" y="631892"/>
              <a:ext cx="4917997" cy="2162762"/>
              <a:chOff x="0" y="0"/>
              <a:chExt cx="1163698" cy="51175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163698" cy="511753"/>
              </a:xfrm>
              <a:custGeom>
                <a:avLst/>
                <a:gdLst/>
                <a:ahLst/>
                <a:cxnLst/>
                <a:rect l="l" t="t" r="r" b="b"/>
                <a:pathLst>
                  <a:path w="1163698" h="511753">
                    <a:moveTo>
                      <a:pt x="0" y="0"/>
                    </a:moveTo>
                    <a:lnTo>
                      <a:pt x="1163698" y="0"/>
                    </a:lnTo>
                    <a:lnTo>
                      <a:pt x="1163698" y="511753"/>
                    </a:lnTo>
                    <a:lnTo>
                      <a:pt x="0" y="511753"/>
                    </a:lnTo>
                    <a:close/>
                  </a:path>
                </a:pathLst>
              </a:custGeom>
              <a:solidFill>
                <a:srgbClr val="4E39CB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 rot="-953333">
              <a:off x="529655" y="928359"/>
              <a:ext cx="4262897" cy="1569828"/>
              <a:chOff x="0" y="0"/>
              <a:chExt cx="1008688" cy="371453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008688" cy="371453"/>
              </a:xfrm>
              <a:custGeom>
                <a:avLst/>
                <a:gdLst/>
                <a:ahLst/>
                <a:cxnLst/>
                <a:rect l="l" t="t" r="r" b="b"/>
                <a:pathLst>
                  <a:path w="1008688" h="371453">
                    <a:moveTo>
                      <a:pt x="0" y="0"/>
                    </a:moveTo>
                    <a:lnTo>
                      <a:pt x="1008688" y="0"/>
                    </a:lnTo>
                    <a:lnTo>
                      <a:pt x="1008688" y="371453"/>
                    </a:lnTo>
                    <a:lnTo>
                      <a:pt x="0" y="371453"/>
                    </a:lnTo>
                    <a:close/>
                  </a:path>
                </a:pathLst>
              </a:custGeom>
              <a:solidFill>
                <a:srgbClr val="F88840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 rot="-953333">
              <a:off x="779796" y="998512"/>
              <a:ext cx="3771311" cy="1201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560"/>
                </a:lnSpc>
              </a:pPr>
              <a:r>
                <a:rPr lang="en-US" sz="5400" spc="297">
                  <a:solidFill>
                    <a:srgbClr val="000000"/>
                  </a:solidFill>
                  <a:latin typeface="Gulfs Display Bold"/>
                </a:rPr>
                <a:t>IS FOR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99681" y="1382007"/>
            <a:ext cx="3147256" cy="3147256"/>
            <a:chOff x="0" y="0"/>
            <a:chExt cx="4196341" cy="4196341"/>
          </a:xfrm>
        </p:grpSpPr>
        <p:grpSp>
          <p:nvGrpSpPr>
            <p:cNvPr id="15" name="Group 15"/>
            <p:cNvGrpSpPr/>
            <p:nvPr/>
          </p:nvGrpSpPr>
          <p:grpSpPr>
            <a:xfrm rot="-1202850">
              <a:off x="461797" y="461797"/>
              <a:ext cx="3272746" cy="3272746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8790DD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 rot="-1202850">
              <a:off x="755771" y="755771"/>
              <a:ext cx="2684799" cy="2684799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B9E4D3"/>
              </a:solidFill>
            </p:spPr>
          </p:sp>
        </p:grpSp>
        <p:sp>
          <p:nvSpPr>
            <p:cNvPr id="19" name="TextBox 19"/>
            <p:cNvSpPr txBox="1"/>
            <p:nvPr/>
          </p:nvSpPr>
          <p:spPr>
            <a:xfrm rot="-473791">
              <a:off x="1330153" y="1075316"/>
              <a:ext cx="1593736" cy="2474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4122"/>
                </a:lnSpc>
              </a:pPr>
              <a:r>
                <a:rPr lang="en-US" sz="12838" spc="706">
                  <a:solidFill>
                    <a:srgbClr val="000000"/>
                  </a:solidFill>
                  <a:latin typeface="Peace Sans Bold"/>
                </a:rPr>
                <a:t>T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099681" y="7962900"/>
            <a:ext cx="16159619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  <a:spcBef>
                <a:spcPct val="0"/>
              </a:spcBef>
            </a:pPr>
            <a:r>
              <a:rPr lang="en-US" sz="9000" spc="675">
                <a:solidFill>
                  <a:srgbClr val="000000"/>
                </a:solidFill>
                <a:latin typeface="Prompt Bold Bold"/>
              </a:rPr>
              <a:t>THE DAY</a:t>
            </a:r>
          </a:p>
        </p:txBody>
      </p:sp>
    </p:spTree>
    <p:extLst>
      <p:ext uri="{BB962C8B-B14F-4D97-AF65-F5344CB8AC3E}">
        <p14:creationId xmlns:p14="http://schemas.microsoft.com/office/powerpoint/2010/main" val="702202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429000"/>
            <a:ext cx="18288000" cy="3429000"/>
            <a:chOff x="0" y="0"/>
            <a:chExt cx="2942790" cy="5517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42790" cy="551773"/>
            </a:xfrm>
            <a:custGeom>
              <a:avLst/>
              <a:gdLst/>
              <a:ahLst/>
              <a:cxnLst/>
              <a:rect l="l" t="t" r="r" b="b"/>
              <a:pathLst>
                <a:path w="2942790" h="551773">
                  <a:moveTo>
                    <a:pt x="0" y="0"/>
                  </a:moveTo>
                  <a:lnTo>
                    <a:pt x="2942790" y="0"/>
                  </a:lnTo>
                  <a:lnTo>
                    <a:pt x="2942790" y="551773"/>
                  </a:lnTo>
                  <a:lnTo>
                    <a:pt x="0" y="551773"/>
                  </a:lnTo>
                  <a:close/>
                </a:path>
              </a:pathLst>
            </a:custGeom>
            <a:solidFill>
              <a:srgbClr val="F8884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3429000"/>
            <a:chOff x="0" y="0"/>
            <a:chExt cx="2942790" cy="55177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942790" cy="551773"/>
            </a:xfrm>
            <a:custGeom>
              <a:avLst/>
              <a:gdLst/>
              <a:ahLst/>
              <a:cxnLst/>
              <a:rect l="l" t="t" r="r" b="b"/>
              <a:pathLst>
                <a:path w="2942790" h="551773">
                  <a:moveTo>
                    <a:pt x="0" y="0"/>
                  </a:moveTo>
                  <a:lnTo>
                    <a:pt x="2942790" y="0"/>
                  </a:lnTo>
                  <a:lnTo>
                    <a:pt x="2942790" y="551773"/>
                  </a:lnTo>
                  <a:lnTo>
                    <a:pt x="0" y="551773"/>
                  </a:lnTo>
                  <a:close/>
                </a:path>
              </a:pathLst>
            </a:custGeom>
            <a:solidFill>
              <a:srgbClr val="B9E4D3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6858000"/>
            <a:ext cx="18288000" cy="3429000"/>
            <a:chOff x="0" y="0"/>
            <a:chExt cx="2942790" cy="5517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942790" cy="551773"/>
            </a:xfrm>
            <a:custGeom>
              <a:avLst/>
              <a:gdLst/>
              <a:ahLst/>
              <a:cxnLst/>
              <a:rect l="l" t="t" r="r" b="b"/>
              <a:pathLst>
                <a:path w="2942790" h="551773">
                  <a:moveTo>
                    <a:pt x="0" y="0"/>
                  </a:moveTo>
                  <a:lnTo>
                    <a:pt x="2942790" y="0"/>
                  </a:lnTo>
                  <a:lnTo>
                    <a:pt x="2942790" y="551773"/>
                  </a:lnTo>
                  <a:lnTo>
                    <a:pt x="0" y="551773"/>
                  </a:lnTo>
                  <a:close/>
                </a:path>
              </a:pathLst>
            </a:custGeom>
            <a:solidFill>
              <a:srgbClr val="FABEE2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924545" y="1276936"/>
            <a:ext cx="16334755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  <a:spcBef>
                <a:spcPct val="0"/>
              </a:spcBef>
            </a:pPr>
            <a:r>
              <a:rPr lang="en-US" sz="9000" spc="675" dirty="0" smtClean="0">
                <a:solidFill>
                  <a:srgbClr val="000000"/>
                </a:solidFill>
                <a:latin typeface="Prompt Bold Bold"/>
              </a:rPr>
              <a:t>ACTIVE VOICE</a:t>
            </a:r>
            <a:endParaRPr lang="en-US" sz="9000" spc="675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4533900"/>
            <a:ext cx="1623060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  <a:spcBef>
                <a:spcPct val="0"/>
              </a:spcBef>
            </a:pPr>
            <a:r>
              <a:rPr lang="en-US" sz="9000" spc="675" dirty="0" smtClean="0">
                <a:solidFill>
                  <a:srgbClr val="000000"/>
                </a:solidFill>
                <a:latin typeface="Prompt Bold Bold"/>
              </a:rPr>
              <a:t>AND</a:t>
            </a:r>
            <a:endParaRPr lang="en-US" sz="9000" spc="675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28700" y="7962900"/>
            <a:ext cx="1623060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  <a:spcBef>
                <a:spcPct val="0"/>
              </a:spcBef>
            </a:pPr>
            <a:r>
              <a:rPr lang="en-US" sz="9000" spc="675" dirty="0" smtClean="0">
                <a:solidFill>
                  <a:srgbClr val="000000"/>
                </a:solidFill>
                <a:latin typeface="Prompt Bold Bold"/>
              </a:rPr>
              <a:t>PASSIVE VOICE </a:t>
            </a:r>
            <a:endParaRPr lang="en-US" sz="9000" spc="675" dirty="0">
              <a:solidFill>
                <a:srgbClr val="000000"/>
              </a:solidFill>
              <a:latin typeface="Prompt Bold Bold"/>
            </a:endParaRPr>
          </a:p>
        </p:txBody>
      </p:sp>
      <p:grpSp>
        <p:nvGrpSpPr>
          <p:cNvPr id="11" name="Group 11"/>
          <p:cNvGrpSpPr/>
          <p:nvPr/>
        </p:nvGrpSpPr>
        <p:grpSpPr>
          <a:xfrm rot="-953333">
            <a:off x="13984455" y="4294870"/>
            <a:ext cx="3256772" cy="1432214"/>
            <a:chOff x="0" y="0"/>
            <a:chExt cx="1163698" cy="51175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63698" cy="511753"/>
            </a:xfrm>
            <a:custGeom>
              <a:avLst/>
              <a:gdLst/>
              <a:ahLst/>
              <a:cxnLst/>
              <a:rect l="l" t="t" r="r" b="b"/>
              <a:pathLst>
                <a:path w="1163698" h="511753">
                  <a:moveTo>
                    <a:pt x="0" y="0"/>
                  </a:moveTo>
                  <a:lnTo>
                    <a:pt x="1163698" y="0"/>
                  </a:lnTo>
                  <a:lnTo>
                    <a:pt x="1163698" y="511753"/>
                  </a:lnTo>
                  <a:lnTo>
                    <a:pt x="0" y="511753"/>
                  </a:lnTo>
                  <a:close/>
                </a:path>
              </a:pathLst>
            </a:custGeom>
            <a:solidFill>
              <a:srgbClr val="8790DD"/>
            </a:solidFill>
          </p:spPr>
        </p:sp>
      </p:grpSp>
      <p:grpSp>
        <p:nvGrpSpPr>
          <p:cNvPr id="13" name="Group 13"/>
          <p:cNvGrpSpPr/>
          <p:nvPr/>
        </p:nvGrpSpPr>
        <p:grpSpPr>
          <a:xfrm rot="-953333">
            <a:off x="14201362" y="4503420"/>
            <a:ext cx="2822954" cy="1039564"/>
            <a:chOff x="0" y="0"/>
            <a:chExt cx="1008688" cy="37145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08688" cy="371453"/>
            </a:xfrm>
            <a:custGeom>
              <a:avLst/>
              <a:gdLst/>
              <a:ahLst/>
              <a:cxnLst/>
              <a:rect l="l" t="t" r="r" b="b"/>
              <a:pathLst>
                <a:path w="1008688" h="371453">
                  <a:moveTo>
                    <a:pt x="0" y="0"/>
                  </a:moveTo>
                  <a:lnTo>
                    <a:pt x="1008688" y="0"/>
                  </a:lnTo>
                  <a:lnTo>
                    <a:pt x="1008688" y="371453"/>
                  </a:lnTo>
                  <a:lnTo>
                    <a:pt x="0" y="371453"/>
                  </a:lnTo>
                  <a:close/>
                </a:path>
              </a:pathLst>
            </a:custGeom>
            <a:solidFill>
              <a:srgbClr val="FFCC4D"/>
            </a:solidFill>
          </p:spPr>
        </p:sp>
      </p:grpSp>
      <p:sp>
        <p:nvSpPr>
          <p:cNvPr id="15" name="TextBox 15"/>
          <p:cNvSpPr txBox="1"/>
          <p:nvPr/>
        </p:nvSpPr>
        <p:spPr>
          <a:xfrm rot="-953333">
            <a:off x="14452328" y="4188886"/>
            <a:ext cx="2497419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2000" spc="236" dirty="0" smtClean="0">
                <a:solidFill>
                  <a:srgbClr val="000000"/>
                </a:solidFill>
                <a:latin typeface="Gulfs Display Bold"/>
              </a:rPr>
              <a:t>PRESENTED BY:</a:t>
            </a:r>
          </a:p>
          <a:p>
            <a:pPr algn="ctr">
              <a:lnSpc>
                <a:spcPts val="6020"/>
              </a:lnSpc>
            </a:pPr>
            <a:r>
              <a:rPr lang="en-US" sz="2000" spc="236" dirty="0" smtClean="0">
                <a:solidFill>
                  <a:srgbClr val="000000"/>
                </a:solidFill>
                <a:latin typeface="Gulfs Display Bold"/>
              </a:rPr>
              <a:t>Group 5</a:t>
            </a:r>
            <a:endParaRPr lang="en-US" sz="2000" spc="236" dirty="0">
              <a:solidFill>
                <a:srgbClr val="000000"/>
              </a:solidFill>
              <a:latin typeface="Gulfs Display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9E4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1280"/>
            <a:ext cx="18288000" cy="2874217"/>
            <a:chOff x="0" y="0"/>
            <a:chExt cx="6186311" cy="9722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972266"/>
            </a:xfrm>
            <a:custGeom>
              <a:avLst/>
              <a:gdLst/>
              <a:ahLst/>
              <a:cxnLst/>
              <a:rect l="l" t="t" r="r" b="b"/>
              <a:pathLst>
                <a:path w="6186311" h="972266">
                  <a:moveTo>
                    <a:pt x="0" y="0"/>
                  </a:moveTo>
                  <a:lnTo>
                    <a:pt x="6186311" y="0"/>
                  </a:lnTo>
                  <a:lnTo>
                    <a:pt x="6186311" y="972266"/>
                  </a:lnTo>
                  <a:lnTo>
                    <a:pt x="0" y="972266"/>
                  </a:lnTo>
                  <a:close/>
                </a:path>
              </a:pathLst>
            </a:custGeom>
            <a:solidFill>
              <a:srgbClr val="FFCC4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20894" y="2774245"/>
            <a:ext cx="9144000" cy="7412783"/>
            <a:chOff x="0" y="0"/>
            <a:chExt cx="3093156" cy="25075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093156" cy="2507534"/>
            </a:xfrm>
            <a:custGeom>
              <a:avLst/>
              <a:gdLst/>
              <a:ahLst/>
              <a:cxnLst/>
              <a:rect l="l" t="t" r="r" b="b"/>
              <a:pathLst>
                <a:path w="3093156" h="2507534">
                  <a:moveTo>
                    <a:pt x="0" y="0"/>
                  </a:moveTo>
                  <a:lnTo>
                    <a:pt x="3093156" y="0"/>
                  </a:lnTo>
                  <a:lnTo>
                    <a:pt x="3093156" y="2507534"/>
                  </a:lnTo>
                  <a:lnTo>
                    <a:pt x="0" y="2507534"/>
                  </a:lnTo>
                  <a:close/>
                </a:path>
              </a:pathLst>
            </a:custGeom>
            <a:solidFill>
              <a:srgbClr val="F8884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706859"/>
            <a:ext cx="16230600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5400" b="1" spc="450" dirty="0" smtClean="0">
                <a:latin typeface="Peace Sans Bold"/>
              </a:rPr>
              <a:t>WHAT ARE ACTIVE VOICE AND PASSIVE VOICE? </a:t>
            </a:r>
            <a:endParaRPr lang="en-US" sz="5400" b="1" spc="450" dirty="0">
              <a:latin typeface="Peace Sa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98109" y="4838700"/>
            <a:ext cx="6547781" cy="1487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879"/>
              </a:lnSpc>
              <a:spcBef>
                <a:spcPct val="0"/>
              </a:spcBef>
            </a:pP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ACTIVE VOICE IS THE TYPE OF VOICE IN WHICH THE DOER OF THE ACTION </a:t>
            </a:r>
            <a:r>
              <a:rPr lang="en-US" sz="2800" b="1" i="1" u="sng" spc="60" dirty="0" smtClean="0">
                <a:solidFill>
                  <a:schemeClr val="bg1">
                    <a:lumMod val="95000"/>
                  </a:schemeClr>
                </a:solidFill>
                <a:latin typeface="Kollektif"/>
              </a:rPr>
              <a:t>(SUBJECT) </a:t>
            </a: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IS MADE PROMINENT </a:t>
            </a:r>
            <a:r>
              <a:rPr lang="en-US" sz="2400" u="none" spc="60" dirty="0" smtClean="0">
                <a:solidFill>
                  <a:srgbClr val="000000"/>
                </a:solidFill>
                <a:latin typeface="Kollektif"/>
              </a:rPr>
              <a:t>.</a:t>
            </a:r>
            <a:endParaRPr lang="en-US" sz="2400" u="none" spc="60" dirty="0">
              <a:solidFill>
                <a:srgbClr val="000000"/>
              </a:solidFill>
              <a:latin typeface="Kollektif"/>
            </a:endParaRPr>
          </a:p>
        </p:txBody>
      </p:sp>
      <p:sp>
        <p:nvSpPr>
          <p:cNvPr id="19" name="TextBox 6"/>
          <p:cNvSpPr txBox="1"/>
          <p:nvPr/>
        </p:nvSpPr>
        <p:spPr>
          <a:xfrm>
            <a:off x="9351010" y="3014575"/>
            <a:ext cx="8760460" cy="865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u="sng" spc="450" dirty="0" smtClean="0">
                <a:solidFill>
                  <a:srgbClr val="000000"/>
                </a:solidFill>
                <a:latin typeface="Prompt Bold Bold"/>
              </a:rPr>
              <a:t>PASSIVE VOICE </a:t>
            </a:r>
            <a:endParaRPr lang="en-US" sz="6000" u="sng" spc="450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20" name="TextBox 6"/>
          <p:cNvSpPr txBox="1"/>
          <p:nvPr/>
        </p:nvSpPr>
        <p:spPr>
          <a:xfrm>
            <a:off x="-66012" y="3005948"/>
            <a:ext cx="8961214" cy="865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6000" u="sng" spc="450" dirty="0" smtClean="0">
                <a:solidFill>
                  <a:srgbClr val="000000"/>
                </a:solidFill>
                <a:latin typeface="Prompt Bold Bold"/>
              </a:rPr>
              <a:t>ACTIVE VOICE</a:t>
            </a:r>
            <a:endParaRPr lang="en-US" sz="6000" u="sng" spc="450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22" name="TextBox 9"/>
          <p:cNvSpPr txBox="1"/>
          <p:nvPr/>
        </p:nvSpPr>
        <p:spPr>
          <a:xfrm>
            <a:off x="10210801" y="4838700"/>
            <a:ext cx="6794330" cy="11156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879"/>
              </a:lnSpc>
              <a:spcBef>
                <a:spcPct val="0"/>
              </a:spcBef>
            </a:pP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PASSIVE VOICE IS THE TYPE OF VOICE IN WHICH THE ACTED UPON </a:t>
            </a:r>
            <a:r>
              <a:rPr lang="en-US" sz="2800" b="1" i="1" u="sng" spc="6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ollektif"/>
              </a:rPr>
              <a:t>(OBJECT) </a:t>
            </a: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IS MADE PROMINENT </a:t>
            </a:r>
            <a:r>
              <a:rPr lang="en-US" sz="2400" u="none" spc="60" dirty="0" smtClean="0">
                <a:solidFill>
                  <a:srgbClr val="000000"/>
                </a:solidFill>
                <a:latin typeface="Kollektif"/>
              </a:rPr>
              <a:t>.</a:t>
            </a:r>
            <a:endParaRPr lang="en-US" sz="2400" u="none" spc="60" dirty="0">
              <a:solidFill>
                <a:srgbClr val="000000"/>
              </a:solidFill>
              <a:latin typeface="Kollektif"/>
            </a:endParaRPr>
          </a:p>
        </p:txBody>
      </p:sp>
      <p:sp>
        <p:nvSpPr>
          <p:cNvPr id="11" name="TextBox 16"/>
          <p:cNvSpPr txBox="1"/>
          <p:nvPr/>
        </p:nvSpPr>
        <p:spPr>
          <a:xfrm>
            <a:off x="10205721" y="6724555"/>
            <a:ext cx="11163299" cy="1692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6600"/>
              </a:lnSpc>
            </a:pPr>
            <a:r>
              <a:rPr lang="en-US" sz="2400" spc="450" dirty="0" smtClean="0">
                <a:solidFill>
                  <a:srgbClr val="000000"/>
                </a:solidFill>
                <a:latin typeface="Prompt Bold Bold"/>
              </a:rPr>
              <a:t>EXAMPLE: </a:t>
            </a:r>
          </a:p>
          <a:p>
            <a:pPr marL="342900" lvl="0" indent="-342900">
              <a:lnSpc>
                <a:spcPts val="6600"/>
              </a:lnSpc>
              <a:buFont typeface="Arial" panose="020B0604020202020204" pitchFamily="34" charset="0"/>
              <a:buChar char="•"/>
            </a:pPr>
            <a:r>
              <a:rPr lang="en-US" sz="2400" spc="450" dirty="0">
                <a:solidFill>
                  <a:srgbClr val="000000"/>
                </a:solidFill>
                <a:latin typeface="Prompt Bold Bold"/>
              </a:rPr>
              <a:t>A</a:t>
            </a:r>
            <a:r>
              <a:rPr lang="en-US" sz="2400" spc="450" dirty="0" smtClean="0">
                <a:solidFill>
                  <a:srgbClr val="000000"/>
                </a:solidFill>
                <a:latin typeface="Prompt Bold Bold"/>
              </a:rPr>
              <a:t> song is sung by Sara</a:t>
            </a:r>
            <a:endParaRPr lang="en-US" sz="6000" u="none" spc="450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12" name="TextBox 16"/>
          <p:cNvSpPr txBox="1"/>
          <p:nvPr/>
        </p:nvSpPr>
        <p:spPr>
          <a:xfrm>
            <a:off x="228600" y="6727095"/>
            <a:ext cx="6507511" cy="17120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6600"/>
              </a:lnSpc>
            </a:pPr>
            <a:r>
              <a:rPr lang="en-US" sz="2400" spc="450" dirty="0" smtClean="0">
                <a:solidFill>
                  <a:srgbClr val="000000"/>
                </a:solidFill>
                <a:latin typeface="Prompt Bold Bold"/>
              </a:rPr>
              <a:t>EXAMPLE:</a:t>
            </a:r>
          </a:p>
          <a:p>
            <a:pPr marL="342900" lvl="0" indent="-342900">
              <a:lnSpc>
                <a:spcPts val="6600"/>
              </a:lnSpc>
              <a:buFont typeface="Arial" panose="020B0604020202020204" pitchFamily="34" charset="0"/>
              <a:buChar char="•"/>
            </a:pPr>
            <a:r>
              <a:rPr lang="en-US" sz="2400" spc="450" dirty="0" smtClean="0">
                <a:solidFill>
                  <a:srgbClr val="000000"/>
                </a:solidFill>
                <a:latin typeface="Prompt Bold Bold"/>
              </a:rPr>
              <a:t> Sara sings a song</a:t>
            </a:r>
            <a:r>
              <a:rPr lang="en-US" sz="6000" spc="450" dirty="0" smtClean="0">
                <a:solidFill>
                  <a:srgbClr val="000000"/>
                </a:solidFill>
                <a:latin typeface="Prompt Bold Bold"/>
              </a:rPr>
              <a:t> </a:t>
            </a:r>
            <a:endParaRPr lang="en-US" sz="6000" u="none" spc="450" dirty="0">
              <a:solidFill>
                <a:srgbClr val="000000"/>
              </a:solidFill>
              <a:latin typeface="Prompt Bold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88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874217"/>
            <a:chOff x="0" y="0"/>
            <a:chExt cx="6186311" cy="9722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972266"/>
            </a:xfrm>
            <a:custGeom>
              <a:avLst/>
              <a:gdLst/>
              <a:ahLst/>
              <a:cxnLst/>
              <a:rect l="l" t="t" r="r" b="b"/>
              <a:pathLst>
                <a:path w="6186311" h="972266">
                  <a:moveTo>
                    <a:pt x="0" y="0"/>
                  </a:moveTo>
                  <a:lnTo>
                    <a:pt x="6186311" y="0"/>
                  </a:lnTo>
                  <a:lnTo>
                    <a:pt x="6186311" y="972266"/>
                  </a:lnTo>
                  <a:lnTo>
                    <a:pt x="0" y="972266"/>
                  </a:lnTo>
                  <a:close/>
                </a:path>
              </a:pathLst>
            </a:custGeom>
            <a:solidFill>
              <a:srgbClr val="B9E4D3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028700" y="706859"/>
            <a:ext cx="16230600" cy="865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00"/>
              </a:lnSpc>
            </a:pPr>
            <a:r>
              <a:rPr lang="en-US" sz="6000" spc="450" dirty="0" smtClean="0">
                <a:solidFill>
                  <a:srgbClr val="000000"/>
                </a:solidFill>
                <a:latin typeface="Prompt Bold Bold"/>
              </a:rPr>
              <a:t>How to convert Active into Passive . </a:t>
            </a:r>
            <a:endParaRPr lang="en-US" sz="6000" u="none" spc="450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28800" y="3314700"/>
            <a:ext cx="14968220" cy="8512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3200" u="none" spc="60" dirty="0" smtClean="0">
                <a:solidFill>
                  <a:srgbClr val="000000"/>
                </a:solidFill>
                <a:latin typeface="Kollektif"/>
              </a:rPr>
              <a:t>First of all </a:t>
            </a:r>
            <a:r>
              <a:rPr lang="en-US" sz="3200" spc="60" dirty="0" smtClean="0">
                <a:solidFill>
                  <a:srgbClr val="000000"/>
                </a:solidFill>
                <a:latin typeface="Kollektif"/>
              </a:rPr>
              <a:t>, identify the type of tense used in the sentence.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3200" spc="60" dirty="0" smtClean="0">
                <a:solidFill>
                  <a:srgbClr val="000000"/>
                </a:solidFill>
                <a:latin typeface="Kollektif"/>
              </a:rPr>
              <a:t>Use the specific rule for that type of tense (predefined) .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3200" spc="60" dirty="0" smtClean="0">
                <a:solidFill>
                  <a:srgbClr val="000000"/>
                </a:solidFill>
                <a:latin typeface="Kollektif"/>
              </a:rPr>
              <a:t>Replace the Subject with the object (swap).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3200" spc="60" dirty="0" smtClean="0">
                <a:solidFill>
                  <a:srgbClr val="000000"/>
                </a:solidFill>
                <a:latin typeface="Kollektif"/>
              </a:rPr>
              <a:t>Use helping verb accordingly . 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3200" spc="60" dirty="0" smtClean="0">
                <a:solidFill>
                  <a:srgbClr val="000000"/>
                </a:solidFill>
                <a:latin typeface="Kollektif"/>
              </a:rPr>
              <a:t>Use of “ by “ when referring the object .\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3200" spc="60" dirty="0" smtClean="0">
                <a:solidFill>
                  <a:srgbClr val="000000"/>
                </a:solidFill>
                <a:latin typeface="Kollektif"/>
              </a:rPr>
              <a:t>Always use the third form of verb when converting active into passive .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3200" spc="60" dirty="0" smtClean="0">
                <a:solidFill>
                  <a:srgbClr val="000000"/>
                </a:solidFill>
                <a:latin typeface="Kollektif"/>
              </a:rPr>
              <a:t>Use the possessive form of pronoun if mentioned in the object. 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+mj-lt"/>
              <a:buAutoNum type="arabicPeriod"/>
            </a:pPr>
            <a:endParaRPr lang="en-US" sz="3200" spc="60" dirty="0" smtClean="0">
              <a:solidFill>
                <a:srgbClr val="000000"/>
              </a:solidFill>
              <a:latin typeface="Kollektif"/>
            </a:endParaRPr>
          </a:p>
          <a:p>
            <a:pPr lvl="0">
              <a:lnSpc>
                <a:spcPts val="2879"/>
              </a:lnSpc>
              <a:spcBef>
                <a:spcPct val="0"/>
              </a:spcBef>
            </a:pPr>
            <a:endParaRPr lang="en-US" sz="2400" spc="60" dirty="0" smtClean="0">
              <a:solidFill>
                <a:srgbClr val="000000"/>
              </a:solidFill>
              <a:latin typeface="Kollektif"/>
            </a:endParaRPr>
          </a:p>
          <a:p>
            <a:pPr marL="457200" lvl="0" indent="-457200">
              <a:lnSpc>
                <a:spcPts val="2879"/>
              </a:lnSpc>
              <a:spcBef>
                <a:spcPct val="0"/>
              </a:spcBef>
              <a:buFont typeface="+mj-lt"/>
              <a:buAutoNum type="arabicPeriod"/>
            </a:pPr>
            <a:endParaRPr lang="en-US" sz="2400" spc="60" dirty="0" smtClean="0">
              <a:solidFill>
                <a:srgbClr val="000000"/>
              </a:solidFill>
              <a:latin typeface="Kollektif"/>
            </a:endParaRPr>
          </a:p>
          <a:p>
            <a:pPr marL="457200" lvl="0" indent="-457200">
              <a:lnSpc>
                <a:spcPts val="2879"/>
              </a:lnSpc>
              <a:spcBef>
                <a:spcPct val="0"/>
              </a:spcBef>
              <a:buFont typeface="+mj-lt"/>
              <a:buAutoNum type="arabicPeriod"/>
            </a:pPr>
            <a:endParaRPr lang="en-US" sz="2400" u="none" spc="60" dirty="0" smtClean="0">
              <a:solidFill>
                <a:srgbClr val="000000"/>
              </a:solidFill>
              <a:latin typeface="Kollektif"/>
            </a:endParaRPr>
          </a:p>
          <a:p>
            <a:pPr marL="457200" lvl="0" indent="-457200">
              <a:lnSpc>
                <a:spcPts val="2879"/>
              </a:lnSpc>
              <a:spcBef>
                <a:spcPct val="0"/>
              </a:spcBef>
              <a:buFont typeface="+mj-lt"/>
              <a:buAutoNum type="arabicPeriod"/>
            </a:pPr>
            <a:endParaRPr lang="en-US" sz="2400" spc="60" dirty="0">
              <a:solidFill>
                <a:srgbClr val="000000"/>
              </a:solidFill>
              <a:latin typeface="Kollektif"/>
            </a:endParaRPr>
          </a:p>
          <a:p>
            <a:pPr marL="457200" lvl="0" indent="-457200">
              <a:lnSpc>
                <a:spcPts val="2879"/>
              </a:lnSpc>
              <a:spcBef>
                <a:spcPct val="0"/>
              </a:spcBef>
              <a:buFont typeface="+mj-lt"/>
              <a:buAutoNum type="arabicPeriod"/>
            </a:pPr>
            <a:endParaRPr lang="en-US" sz="2400" u="none" spc="60" dirty="0" smtClean="0">
              <a:solidFill>
                <a:srgbClr val="000000"/>
              </a:solidFill>
              <a:latin typeface="Kollektif"/>
            </a:endParaRPr>
          </a:p>
          <a:p>
            <a:pPr marL="457200" lvl="0" indent="-457200">
              <a:lnSpc>
                <a:spcPts val="2879"/>
              </a:lnSpc>
              <a:spcBef>
                <a:spcPct val="0"/>
              </a:spcBef>
              <a:buFont typeface="+mj-lt"/>
              <a:buAutoNum type="arabicPeriod"/>
            </a:pPr>
            <a:endParaRPr lang="en-US" sz="2400" spc="60" dirty="0">
              <a:solidFill>
                <a:srgbClr val="000000"/>
              </a:solidFill>
              <a:latin typeface="Kollektif"/>
            </a:endParaRPr>
          </a:p>
          <a:p>
            <a:pPr marL="457200" lvl="0" indent="-457200">
              <a:lnSpc>
                <a:spcPts val="2879"/>
              </a:lnSpc>
              <a:spcBef>
                <a:spcPct val="0"/>
              </a:spcBef>
              <a:buFont typeface="+mj-lt"/>
              <a:buAutoNum type="arabicPeriod"/>
            </a:pPr>
            <a:endParaRPr lang="en-US" sz="2400" u="none" spc="60" dirty="0">
              <a:solidFill>
                <a:srgbClr val="000000"/>
              </a:solidFill>
              <a:latin typeface="Kollektif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B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525" y="3159967"/>
            <a:ext cx="6099175" cy="7412783"/>
            <a:chOff x="0" y="0"/>
            <a:chExt cx="1955443" cy="23765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55443" cy="2376596"/>
            </a:xfrm>
            <a:custGeom>
              <a:avLst/>
              <a:gdLst/>
              <a:ahLst/>
              <a:cxnLst/>
              <a:rect l="l" t="t" r="r" b="b"/>
              <a:pathLst>
                <a:path w="1955443" h="2376596">
                  <a:moveTo>
                    <a:pt x="0" y="0"/>
                  </a:moveTo>
                  <a:lnTo>
                    <a:pt x="1955443" y="0"/>
                  </a:lnTo>
                  <a:lnTo>
                    <a:pt x="1955443" y="2376596"/>
                  </a:lnTo>
                  <a:lnTo>
                    <a:pt x="0" y="2376596"/>
                  </a:lnTo>
                  <a:close/>
                </a:path>
              </a:pathLst>
            </a:custGeom>
            <a:solidFill>
              <a:srgbClr val="B9E4D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6089650" y="3172667"/>
            <a:ext cx="6099175" cy="7412783"/>
            <a:chOff x="-1527" y="-38164"/>
            <a:chExt cx="1955443" cy="2376596"/>
          </a:xfrm>
        </p:grpSpPr>
        <p:sp>
          <p:nvSpPr>
            <p:cNvPr id="5" name="Freeform 5"/>
            <p:cNvSpPr/>
            <p:nvPr/>
          </p:nvSpPr>
          <p:spPr>
            <a:xfrm>
              <a:off x="-1527" y="-38164"/>
              <a:ext cx="1955443" cy="2376596"/>
            </a:xfrm>
            <a:custGeom>
              <a:avLst/>
              <a:gdLst/>
              <a:ahLst/>
              <a:cxnLst/>
              <a:rect l="l" t="t" r="r" b="b"/>
              <a:pathLst>
                <a:path w="1955443" h="2376596">
                  <a:moveTo>
                    <a:pt x="0" y="0"/>
                  </a:moveTo>
                  <a:lnTo>
                    <a:pt x="1955443" y="0"/>
                  </a:lnTo>
                  <a:lnTo>
                    <a:pt x="1955443" y="2376596"/>
                  </a:lnTo>
                  <a:lnTo>
                    <a:pt x="0" y="2376596"/>
                  </a:lnTo>
                  <a:close/>
                </a:path>
              </a:pathLst>
            </a:custGeom>
            <a:solidFill>
              <a:srgbClr val="F8884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188825" y="3159967"/>
            <a:ext cx="6099175" cy="7412783"/>
            <a:chOff x="0" y="0"/>
            <a:chExt cx="1955443" cy="23765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55443" cy="2376596"/>
            </a:xfrm>
            <a:custGeom>
              <a:avLst/>
              <a:gdLst/>
              <a:ahLst/>
              <a:cxnLst/>
              <a:rect l="l" t="t" r="r" b="b"/>
              <a:pathLst>
                <a:path w="1955443" h="2376596">
                  <a:moveTo>
                    <a:pt x="0" y="0"/>
                  </a:moveTo>
                  <a:lnTo>
                    <a:pt x="1955443" y="0"/>
                  </a:lnTo>
                  <a:lnTo>
                    <a:pt x="1955443" y="2376596"/>
                  </a:lnTo>
                  <a:lnTo>
                    <a:pt x="0" y="2376596"/>
                  </a:lnTo>
                  <a:close/>
                </a:path>
              </a:pathLst>
            </a:custGeom>
            <a:solidFill>
              <a:srgbClr val="8790DD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7159625" y="3451516"/>
            <a:ext cx="3757722" cy="7816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70"/>
              </a:lnSpc>
            </a:pPr>
            <a:r>
              <a:rPr lang="en-US" sz="3713" b="1" u="sng" spc="204" dirty="0" smtClean="0">
                <a:solidFill>
                  <a:srgbClr val="000000"/>
                </a:solidFill>
                <a:latin typeface="Gulfs Display Bold"/>
              </a:rPr>
              <a:t>CONTINUOUS TENSES</a:t>
            </a:r>
            <a:endParaRPr lang="en-US" sz="3713" b="1" u="sng" spc="204" dirty="0">
              <a:solidFill>
                <a:srgbClr val="000000"/>
              </a:solidFill>
              <a:latin typeface="Gulfs Display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28700" y="1037059"/>
            <a:ext cx="1623060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00"/>
              </a:lnSpc>
            </a:pPr>
            <a:r>
              <a:rPr lang="en-US" sz="6000" spc="450" dirty="0" smtClean="0">
                <a:solidFill>
                  <a:srgbClr val="000000"/>
                </a:solidFill>
                <a:latin typeface="Prompt Bold Bold"/>
              </a:rPr>
              <a:t>TENSE RELATED RULES IN A/P VOICE </a:t>
            </a:r>
            <a:endParaRPr lang="en-US" sz="6000" spc="450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19" name="TextBox 13"/>
          <p:cNvSpPr txBox="1"/>
          <p:nvPr/>
        </p:nvSpPr>
        <p:spPr>
          <a:xfrm>
            <a:off x="1566754" y="3436689"/>
            <a:ext cx="3251418" cy="781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70"/>
              </a:lnSpc>
            </a:pPr>
            <a:r>
              <a:rPr lang="en-US" sz="3713" b="1" i="1" spc="204" dirty="0" smtClean="0">
                <a:solidFill>
                  <a:srgbClr val="000000"/>
                </a:solidFill>
                <a:latin typeface="Gulfs Display Bold"/>
              </a:rPr>
              <a:t>SIMPLE TENSES </a:t>
            </a:r>
            <a:endParaRPr lang="en-US" sz="3713" b="1" i="1" spc="204" dirty="0">
              <a:solidFill>
                <a:srgbClr val="000000"/>
              </a:solidFill>
              <a:latin typeface="Gulfs Display Bold"/>
            </a:endParaRPr>
          </a:p>
        </p:txBody>
      </p:sp>
      <p:sp>
        <p:nvSpPr>
          <p:cNvPr id="20" name="TextBox 13"/>
          <p:cNvSpPr txBox="1"/>
          <p:nvPr/>
        </p:nvSpPr>
        <p:spPr>
          <a:xfrm>
            <a:off x="13258800" y="3451517"/>
            <a:ext cx="3251418" cy="781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70"/>
              </a:lnSpc>
            </a:pPr>
            <a:r>
              <a:rPr lang="en-US" sz="3713" b="1" u="sng" spc="204" dirty="0" smtClean="0">
                <a:solidFill>
                  <a:srgbClr val="000000"/>
                </a:solidFill>
                <a:latin typeface="Gulfs Display Bold"/>
              </a:rPr>
              <a:t>PERFECT TENSES</a:t>
            </a:r>
            <a:endParaRPr lang="en-US" sz="3713" b="1" u="sng" spc="204" dirty="0">
              <a:solidFill>
                <a:srgbClr val="000000"/>
              </a:solidFill>
              <a:latin typeface="Gulfs Display Bold"/>
            </a:endParaRPr>
          </a:p>
        </p:txBody>
      </p:sp>
      <p:sp>
        <p:nvSpPr>
          <p:cNvPr id="21" name="TextBox 11"/>
          <p:cNvSpPr txBox="1"/>
          <p:nvPr/>
        </p:nvSpPr>
        <p:spPr>
          <a:xfrm>
            <a:off x="352811" y="4818748"/>
            <a:ext cx="5514590" cy="5170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When converting a simple active, use of helping verbs is,am,are are supported.</a:t>
            </a:r>
          </a:p>
          <a:p>
            <a:pPr marL="342900" lvl="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When past tense was and were are used .</a:t>
            </a:r>
          </a:p>
          <a:p>
            <a:pPr marL="342900" lvl="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And when future tense ,the use of will be is done .</a:t>
            </a:r>
          </a:p>
          <a:p>
            <a:pPr marL="342900" lvl="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Example :</a:t>
            </a:r>
          </a:p>
          <a:p>
            <a:pPr marL="342900" lvl="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She ate pizza last night .(a/v)</a:t>
            </a:r>
          </a:p>
          <a:p>
            <a:pPr marL="342900" lvl="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Pizza was eaten by her last night.</a:t>
            </a:r>
            <a:endParaRPr lang="en-US" sz="2800" u="none" spc="60" dirty="0" smtClean="0">
              <a:solidFill>
                <a:srgbClr val="000000"/>
              </a:solidFill>
              <a:latin typeface="Kollektif"/>
            </a:endParaRPr>
          </a:p>
          <a:p>
            <a:pPr marL="342900" lvl="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800" u="none" spc="60" dirty="0">
              <a:solidFill>
                <a:srgbClr val="000000"/>
              </a:solidFill>
              <a:latin typeface="Kollektif"/>
            </a:endParaRPr>
          </a:p>
        </p:txBody>
      </p:sp>
      <p:sp>
        <p:nvSpPr>
          <p:cNvPr id="23" name="TextBox 11"/>
          <p:cNvSpPr txBox="1"/>
          <p:nvPr/>
        </p:nvSpPr>
        <p:spPr>
          <a:xfrm>
            <a:off x="6451986" y="4704816"/>
            <a:ext cx="5514590" cy="5170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When converting a continuous active voic</a:t>
            </a: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e</a:t>
            </a:r>
            <a:r>
              <a:rPr lang="en-US" sz="2800" spc="60" dirty="0">
                <a:solidFill>
                  <a:srgbClr val="000000"/>
                </a:solidFill>
                <a:latin typeface="Kollektif"/>
              </a:rPr>
              <a:t> </a:t>
            </a: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the</a:t>
            </a: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 use of </a:t>
            </a:r>
            <a:r>
              <a:rPr lang="en-US" sz="2800" u="none" spc="60" dirty="0" smtClean="0">
                <a:solidFill>
                  <a:srgbClr val="FF0000"/>
                </a:solidFill>
                <a:latin typeface="Kollektif"/>
              </a:rPr>
              <a:t>“Being” </a:t>
            </a: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along with helping verbs is,am,are,was</a:t>
            </a: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,were is used.</a:t>
            </a:r>
            <a:endParaRPr lang="en-US" sz="2800" u="none" spc="60" dirty="0" smtClean="0">
              <a:solidFill>
                <a:srgbClr val="000000"/>
              </a:solidFill>
              <a:latin typeface="Kollektif"/>
            </a:endParaRPr>
          </a:p>
          <a:p>
            <a:pPr lvl="0">
              <a:lnSpc>
                <a:spcPct val="150000"/>
              </a:lnSpc>
              <a:spcBef>
                <a:spcPct val="0"/>
              </a:spcBef>
            </a:pPr>
            <a:endParaRPr lang="en-US" sz="2800" u="none" spc="60" dirty="0" smtClean="0">
              <a:solidFill>
                <a:srgbClr val="000000"/>
              </a:solidFill>
              <a:latin typeface="Kollektif"/>
            </a:endParaRPr>
          </a:p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Example :</a:t>
            </a:r>
          </a:p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She is eating pizza.(a/v)</a:t>
            </a:r>
          </a:p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Pizza was being eaten by her.</a:t>
            </a:r>
            <a:endParaRPr lang="en-US" sz="2800" u="none" spc="60" dirty="0">
              <a:solidFill>
                <a:srgbClr val="000000"/>
              </a:solidFill>
              <a:latin typeface="Kollektif"/>
            </a:endParaRPr>
          </a:p>
        </p:txBody>
      </p:sp>
      <p:sp>
        <p:nvSpPr>
          <p:cNvPr id="25" name="TextBox 11"/>
          <p:cNvSpPr txBox="1"/>
          <p:nvPr/>
        </p:nvSpPr>
        <p:spPr>
          <a:xfrm>
            <a:off x="12551161" y="4524691"/>
            <a:ext cx="5514590" cy="5170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When converting a continuous active voic</a:t>
            </a: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e</a:t>
            </a:r>
            <a:r>
              <a:rPr lang="en-US" sz="2800" spc="60" dirty="0">
                <a:solidFill>
                  <a:srgbClr val="000000"/>
                </a:solidFill>
                <a:latin typeface="Kollektif"/>
              </a:rPr>
              <a:t> </a:t>
            </a: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the</a:t>
            </a: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 use of </a:t>
            </a:r>
            <a:r>
              <a:rPr lang="en-US" sz="2800" u="none" spc="60" dirty="0" smtClean="0">
                <a:solidFill>
                  <a:srgbClr val="FF0000"/>
                </a:solidFill>
                <a:latin typeface="Kollektif"/>
              </a:rPr>
              <a:t>“been” </a:t>
            </a: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along with helping verbs has, have and had</a:t>
            </a: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 is used.</a:t>
            </a:r>
            <a:endParaRPr lang="en-US" sz="2800" u="none" spc="60" dirty="0" smtClean="0">
              <a:solidFill>
                <a:srgbClr val="000000"/>
              </a:solidFill>
              <a:latin typeface="Kollektif"/>
            </a:endParaRPr>
          </a:p>
          <a:p>
            <a:pPr lvl="0">
              <a:lnSpc>
                <a:spcPct val="150000"/>
              </a:lnSpc>
              <a:spcBef>
                <a:spcPct val="0"/>
              </a:spcBef>
            </a:pPr>
            <a:endParaRPr lang="en-US" sz="2800" u="none" spc="60" dirty="0" smtClean="0">
              <a:solidFill>
                <a:srgbClr val="000000"/>
              </a:solidFill>
              <a:latin typeface="Kollektif"/>
            </a:endParaRPr>
          </a:p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Example :</a:t>
            </a:r>
          </a:p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She </a:t>
            </a: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has </a:t>
            </a:r>
            <a:r>
              <a:rPr lang="en-US" sz="2800" u="none" spc="60" dirty="0" smtClean="0">
                <a:solidFill>
                  <a:srgbClr val="000000"/>
                </a:solidFill>
                <a:latin typeface="Kollektif"/>
              </a:rPr>
              <a:t>eaten pizza.(a/v)</a:t>
            </a:r>
          </a:p>
          <a:p>
            <a:pPr marL="342900" lvl="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pc="60" dirty="0" smtClean="0">
                <a:solidFill>
                  <a:srgbClr val="000000"/>
                </a:solidFill>
                <a:latin typeface="Kollektif"/>
              </a:rPr>
              <a:t>Pizza has been eaten by her.</a:t>
            </a:r>
            <a:endParaRPr lang="en-US" sz="2800" u="none" spc="60" dirty="0">
              <a:solidFill>
                <a:srgbClr val="000000"/>
              </a:solidFill>
              <a:latin typeface="Kollektif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B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7"/>
          <p:cNvSpPr txBox="1"/>
          <p:nvPr/>
        </p:nvSpPr>
        <p:spPr>
          <a:xfrm>
            <a:off x="1066800" y="2400300"/>
            <a:ext cx="16230600" cy="757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600"/>
              </a:lnSpc>
            </a:pPr>
            <a:r>
              <a:rPr lang="en-US" sz="3200" spc="450" dirty="0" smtClean="0">
                <a:solidFill>
                  <a:srgbClr val="000000"/>
                </a:solidFill>
                <a:latin typeface="Prompt Bold Bold"/>
              </a:rPr>
              <a:t>Try to convert them using the basic steps :</a:t>
            </a:r>
            <a:endParaRPr lang="en-US" sz="3200" spc="450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22" name="TextBox 17"/>
          <p:cNvSpPr txBox="1"/>
          <p:nvPr/>
        </p:nvSpPr>
        <p:spPr>
          <a:xfrm>
            <a:off x="1219200" y="952500"/>
            <a:ext cx="1623060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00"/>
              </a:lnSpc>
            </a:pPr>
            <a:r>
              <a:rPr lang="en-US" sz="6000" u="sng" spc="450" dirty="0" smtClean="0">
                <a:solidFill>
                  <a:srgbClr val="000000"/>
                </a:solidFill>
                <a:latin typeface="Prompt Bold Bold"/>
              </a:rPr>
              <a:t>LETS DO A QUICK EXERCISE:</a:t>
            </a:r>
            <a:endParaRPr lang="en-US" sz="6000" u="sng" spc="450" dirty="0">
              <a:solidFill>
                <a:srgbClr val="000000"/>
              </a:solidFill>
              <a:latin typeface="Prompt Bold Bold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3314700"/>
            <a:ext cx="1015378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39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BE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7"/>
          <p:cNvSpPr txBox="1"/>
          <p:nvPr/>
        </p:nvSpPr>
        <p:spPr>
          <a:xfrm>
            <a:off x="787400" y="2092325"/>
            <a:ext cx="16230600" cy="773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600"/>
              </a:lnSpc>
            </a:pPr>
            <a:r>
              <a:rPr lang="en-US" sz="3600" b="1" spc="450" dirty="0" smtClean="0">
                <a:solidFill>
                  <a:srgbClr val="000000"/>
                </a:solidFill>
                <a:latin typeface="Prompt Bold Bold"/>
              </a:rPr>
              <a:t>Now lets look at the answers:</a:t>
            </a:r>
            <a:endParaRPr lang="en-US" sz="3600" b="1" spc="450" dirty="0">
              <a:solidFill>
                <a:srgbClr val="000000"/>
              </a:solidFill>
              <a:latin typeface="Prompt Bold Bold"/>
            </a:endParaRPr>
          </a:p>
        </p:txBody>
      </p:sp>
      <p:sp>
        <p:nvSpPr>
          <p:cNvPr id="22" name="TextBox 17"/>
          <p:cNvSpPr txBox="1"/>
          <p:nvPr/>
        </p:nvSpPr>
        <p:spPr>
          <a:xfrm>
            <a:off x="1219200" y="952500"/>
            <a:ext cx="16230600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00"/>
              </a:lnSpc>
            </a:pPr>
            <a:r>
              <a:rPr lang="en-US" sz="6000" u="sng" spc="450" dirty="0" smtClean="0">
                <a:solidFill>
                  <a:srgbClr val="000000"/>
                </a:solidFill>
                <a:latin typeface="Prompt Bold Bold"/>
              </a:rPr>
              <a:t>LETS DO A QUICK EXERCISE:</a:t>
            </a:r>
            <a:endParaRPr lang="en-US" sz="6000" u="sng" spc="450" dirty="0">
              <a:solidFill>
                <a:srgbClr val="000000"/>
              </a:solidFill>
              <a:latin typeface="Prompt Bold 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375" y="3132800"/>
            <a:ext cx="9635625" cy="64300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1" y="3173493"/>
            <a:ext cx="8343764" cy="640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11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454</Words>
  <Application>Microsoft Office PowerPoint</Application>
  <PresentationFormat>Custom</PresentationFormat>
  <Paragraphs>100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Calibri</vt:lpstr>
      <vt:lpstr>Perpetua</vt:lpstr>
      <vt:lpstr>Arial</vt:lpstr>
      <vt:lpstr>Prompt Bold Bold</vt:lpstr>
      <vt:lpstr>Source Han Sans JP ExtraLight Bold</vt:lpstr>
      <vt:lpstr>Peace Sans Bold</vt:lpstr>
      <vt:lpstr>Cambria</vt:lpstr>
      <vt:lpstr>Kollektif</vt:lpstr>
      <vt:lpstr>Gulfs Display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Colorful Modern Retro Visual Arts Lesson Education Presentation</dc:title>
  <dc:creator>abeera naeem</dc:creator>
  <cp:lastModifiedBy>laptop</cp:lastModifiedBy>
  <cp:revision>24</cp:revision>
  <dcterms:created xsi:type="dcterms:W3CDTF">2006-08-16T00:00:00Z</dcterms:created>
  <dcterms:modified xsi:type="dcterms:W3CDTF">2021-03-17T11:03:43Z</dcterms:modified>
  <dc:identifier>DAEYwNA5fgs</dc:identifier>
</cp:coreProperties>
</file>

<file path=docProps/thumbnail.jpeg>
</file>